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73" r:id="rId2"/>
    <p:sldId id="257" r:id="rId3"/>
    <p:sldId id="271" r:id="rId4"/>
    <p:sldId id="272" r:id="rId5"/>
    <p:sldId id="274" r:id="rId6"/>
    <p:sldId id="275" r:id="rId7"/>
    <p:sldId id="276" r:id="rId8"/>
    <p:sldId id="277" r:id="rId9"/>
    <p:sldId id="284" r:id="rId10"/>
    <p:sldId id="278" r:id="rId11"/>
    <p:sldId id="279" r:id="rId12"/>
    <p:sldId id="280" r:id="rId13"/>
    <p:sldId id="281" r:id="rId14"/>
    <p:sldId id="282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432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4799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760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10878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3769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468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8959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711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342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2321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55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2984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5042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2450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6678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494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546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B7C0A-134E-4000-9BB8-2E653E633801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CB5ACD4-AD34-4BDA-B979-1B38C3FDA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760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6000" y="1407280"/>
            <a:ext cx="10160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2628900" algn="l"/>
              </a:tabLst>
            </a:pPr>
            <a:r>
              <a:rPr lang="ru-RU" sz="4800" b="1" u="sng" dirty="0" smtClean="0"/>
              <a:t>Тема урока:</a:t>
            </a:r>
          </a:p>
          <a:p>
            <a:pPr algn="ctr">
              <a:spcAft>
                <a:spcPts val="0"/>
              </a:spcAft>
              <a:tabLst>
                <a:tab pos="2628900" algn="l"/>
              </a:tabLst>
            </a:pPr>
            <a:r>
              <a:rPr lang="ru-RU" sz="4800" dirty="0" smtClean="0"/>
              <a:t>Гигиена </a:t>
            </a:r>
            <a:r>
              <a:rPr lang="ru-RU" sz="4800" dirty="0"/>
              <a:t>мочевыделительной </a:t>
            </a:r>
            <a:r>
              <a:rPr lang="ru-RU" sz="4800" dirty="0" smtClean="0"/>
              <a:t>системы. Заболевания </a:t>
            </a:r>
            <a:r>
              <a:rPr lang="ru-RU" sz="4800" dirty="0"/>
              <a:t>почек и органов мочевыделительной </a:t>
            </a:r>
            <a:r>
              <a:rPr lang="ru-RU" sz="4800" dirty="0" smtClean="0"/>
              <a:t>системы. Меры </a:t>
            </a:r>
            <a:r>
              <a:rPr lang="ru-RU" sz="4800" dirty="0"/>
              <a:t>их </a:t>
            </a:r>
            <a:r>
              <a:rPr lang="ru-RU" sz="4800" dirty="0" smtClean="0"/>
              <a:t>профилактики.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8038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700" y="149453"/>
            <a:ext cx="93218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 smtClean="0"/>
              <a:t>ФАКТОРЫ</a:t>
            </a:r>
          </a:p>
          <a:p>
            <a:pPr algn="ctr">
              <a:spcAft>
                <a:spcPts val="0"/>
              </a:spcAft>
            </a:pPr>
            <a:r>
              <a:rPr lang="ru-RU" sz="2800" dirty="0" smtClean="0"/>
              <a:t>Влияющие на работу почек</a:t>
            </a:r>
          </a:p>
          <a:p>
            <a:pPr algn="ctr">
              <a:spcAft>
                <a:spcPts val="0"/>
              </a:spcAft>
            </a:pPr>
            <a:r>
              <a:rPr lang="ru-RU" sz="2400" dirty="0" smtClean="0"/>
              <a:t>- </a:t>
            </a:r>
            <a:r>
              <a:rPr lang="ru-RU" sz="2400" dirty="0"/>
              <a:t>длительный/бесконтрольный прием медикаментов;</a:t>
            </a:r>
            <a:br>
              <a:rPr lang="ru-RU" sz="2400" dirty="0"/>
            </a:br>
            <a:r>
              <a:rPr lang="ru-RU" sz="2400" dirty="0"/>
              <a:t>- недостаточное употребление воды;</a:t>
            </a:r>
            <a:br>
              <a:rPr lang="ru-RU" sz="2400" dirty="0"/>
            </a:br>
            <a:r>
              <a:rPr lang="ru-RU" sz="2400" dirty="0"/>
              <a:t>- вредные привычки: курение, употребление алкоголя и наркотиков;</a:t>
            </a:r>
            <a:br>
              <a:rPr lang="ru-RU" sz="2400" dirty="0"/>
            </a:br>
            <a:r>
              <a:rPr lang="ru-RU" sz="2400" dirty="0"/>
              <a:t>- неправильное питание;</a:t>
            </a:r>
            <a:br>
              <a:rPr lang="ru-RU" sz="2400" dirty="0"/>
            </a:br>
            <a:r>
              <a:rPr lang="ru-RU" sz="2400" dirty="0"/>
              <a:t>- малоподвижный образ жизни;</a:t>
            </a:r>
            <a:br>
              <a:rPr lang="ru-RU" sz="2400" dirty="0"/>
            </a:br>
            <a:r>
              <a:rPr lang="ru-RU" sz="2400" dirty="0"/>
              <a:t>- хронические и инфекционные заболевания;</a:t>
            </a:r>
            <a:br>
              <a:rPr lang="ru-RU" sz="2400" dirty="0"/>
            </a:br>
            <a:r>
              <a:rPr lang="ru-RU" sz="2400" dirty="0"/>
              <a:t>- переохлаждения</a:t>
            </a:r>
            <a:r>
              <a:rPr lang="ru-RU" sz="2400" dirty="0" smtClean="0"/>
              <a:t>.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 descr="F:\Documents and Settings\Admin\Рабочий стол\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" y="4097654"/>
            <a:ext cx="3492500" cy="215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3" y="4097654"/>
            <a:ext cx="3544887" cy="210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03761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46200" y="810092"/>
            <a:ext cx="6553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40385" algn="ctr"/>
            <a:r>
              <a:rPr lang="ru-RU" sz="4000" b="1" i="1" u="sng" dirty="0">
                <a:solidFill>
                  <a:prstClr val="white"/>
                </a:solidFill>
                <a:latin typeface="Times New Roman" panose="02020603050405020304" pitchFamily="18" charset="0"/>
              </a:rPr>
              <a:t>Работа с </a:t>
            </a:r>
            <a:r>
              <a:rPr lang="ru-RU" sz="4000" b="1" i="1" u="sng" dirty="0" smtClean="0">
                <a:solidFill>
                  <a:prstClr val="white"/>
                </a:solidFill>
                <a:latin typeface="Times New Roman" panose="02020603050405020304" pitchFamily="18" charset="0"/>
              </a:rPr>
              <a:t>учебником:</a:t>
            </a:r>
            <a:endParaRPr lang="ru-RU" sz="4000" b="1" i="1" u="sng" dirty="0">
              <a:solidFill>
                <a:prstClr val="white"/>
              </a:solidFill>
              <a:latin typeface="Times New Roman" panose="02020603050405020304" pitchFamily="18" charset="0"/>
            </a:endParaRPr>
          </a:p>
          <a:p>
            <a:pPr lvl="0" indent="540385" algn="ctr"/>
            <a:r>
              <a:rPr lang="ru-RU" sz="4000" b="1" i="1" u="sng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Прочтите информацию и выполните задание</a:t>
            </a:r>
            <a:endParaRPr lang="ru-RU" sz="4000" dirty="0">
              <a:solidFill>
                <a:prstClr val="whit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24258"/>
            <a:ext cx="5195887" cy="3224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98136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7000" y="99241"/>
            <a:ext cx="100202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spcAft>
                <a:spcPts val="0"/>
              </a:spcAft>
            </a:pPr>
            <a:r>
              <a:rPr lang="ru-RU" sz="3200" dirty="0" smtClean="0"/>
              <a:t>Задание 2. Определите заболевание по симптомам и анализам мочи.</a:t>
            </a:r>
          </a:p>
          <a:p>
            <a:pPr indent="540385" algn="ctr">
              <a:spcAft>
                <a:spcPts val="0"/>
              </a:spcAft>
            </a:pPr>
            <a:endParaRPr lang="ru-RU" sz="3200" dirty="0" smtClean="0"/>
          </a:p>
          <a:p>
            <a:pPr indent="540385" algn="ctr">
              <a:spcAft>
                <a:spcPts val="0"/>
              </a:spcAft>
            </a:pPr>
            <a:r>
              <a:rPr lang="ru-RU" sz="3200" dirty="0" smtClean="0"/>
              <a:t>1.Цистит</a:t>
            </a:r>
            <a:r>
              <a:rPr lang="ru-RU" sz="3200" b="1" i="1" u="sng" dirty="0" smtClean="0">
                <a:latin typeface="Times New Roman" panose="02020603050405020304" pitchFamily="18" charset="0"/>
              </a:rPr>
              <a:t>   </a:t>
            </a:r>
          </a:p>
          <a:p>
            <a:pPr indent="540385" algn="ctr">
              <a:spcAft>
                <a:spcPts val="0"/>
              </a:spcAft>
            </a:pPr>
            <a:r>
              <a:rPr lang="ru-RU" sz="3200" dirty="0" smtClean="0"/>
              <a:t>2.Поражение </a:t>
            </a:r>
            <a:r>
              <a:rPr lang="ru-RU" sz="3200" dirty="0"/>
              <a:t>почечных клубочков и </a:t>
            </a:r>
            <a:r>
              <a:rPr lang="ru-RU" sz="3200" dirty="0" smtClean="0"/>
              <a:t>капсулы</a:t>
            </a:r>
          </a:p>
          <a:p>
            <a:pPr indent="540385" algn="ctr">
              <a:spcAft>
                <a:spcPts val="0"/>
              </a:spcAft>
            </a:pPr>
            <a:r>
              <a:rPr lang="ru-RU" sz="3200" dirty="0" smtClean="0"/>
              <a:t>3.Сахарный диабет</a:t>
            </a:r>
          </a:p>
          <a:p>
            <a:pPr indent="540385" algn="ctr"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4.Ветрянка</a:t>
            </a:r>
          </a:p>
          <a:p>
            <a:pPr indent="540385" algn="ctr"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5.ОРЗ</a:t>
            </a:r>
          </a:p>
          <a:p>
            <a:pPr indent="540385" algn="ctr"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6.ОРВИ 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5100" y="4605179"/>
            <a:ext cx="5333999" cy="1897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24145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700" y="147013"/>
            <a:ext cx="91821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sz="2400" dirty="0" smtClean="0"/>
          </a:p>
          <a:p>
            <a:pPr fontAlgn="base"/>
            <a:r>
              <a:rPr lang="ru-RU" sz="2400" dirty="0"/>
              <a:t>Задание . </a:t>
            </a:r>
            <a:r>
              <a:rPr lang="ru-RU" sz="2400" b="1" dirty="0"/>
              <a:t>Вставьте в текст необходимые по смыслу слова из </a:t>
            </a:r>
            <a:r>
              <a:rPr lang="ru-RU" sz="2400" b="1" dirty="0" smtClean="0"/>
              <a:t>словарика</a:t>
            </a:r>
            <a:r>
              <a:rPr lang="ru-RU" sz="2400" dirty="0" smtClean="0"/>
              <a:t>:</a:t>
            </a:r>
            <a:r>
              <a:rPr lang="ru-RU" sz="2400" b="1" dirty="0"/>
              <a:t>  </a:t>
            </a:r>
            <a:r>
              <a:rPr lang="ru-RU" sz="2400" dirty="0"/>
              <a:t>две,   почки, Мочеточники, объемом, форме, поясницы, непарный, позвоночника, ширина, Масса.</a:t>
            </a:r>
          </a:p>
          <a:p>
            <a:pPr fontAlgn="base"/>
            <a:r>
              <a:rPr lang="ru-RU" sz="2400" dirty="0" smtClean="0"/>
              <a:t>                                         ТЕКСТ</a:t>
            </a:r>
            <a:r>
              <a:rPr lang="ru-RU" sz="2400" dirty="0"/>
              <a:t>:</a:t>
            </a:r>
          </a:p>
          <a:p>
            <a:pPr fontAlgn="base"/>
            <a:r>
              <a:rPr lang="ru-RU" sz="2400" dirty="0"/>
              <a:t>•         У человека </a:t>
            </a:r>
            <a:r>
              <a:rPr lang="ru-RU" sz="2400" u="sng" dirty="0"/>
              <a:t>      </a:t>
            </a:r>
            <a:r>
              <a:rPr lang="ru-RU" sz="2400" dirty="0"/>
              <a:t> почки. Расположены они на уровне </a:t>
            </a:r>
            <a:r>
              <a:rPr lang="ru-RU" sz="2400" u="sng" dirty="0"/>
              <a:t>                       </a:t>
            </a:r>
            <a:r>
              <a:rPr lang="ru-RU" sz="2400" dirty="0"/>
              <a:t>, с обеих сторон </a:t>
            </a:r>
            <a:r>
              <a:rPr lang="ru-RU" sz="2400" u="sng" dirty="0"/>
              <a:t>                        .</a:t>
            </a:r>
            <a:r>
              <a:rPr lang="ru-RU" sz="2400" dirty="0"/>
              <a:t> На правую почку «давит» такой «гигант» как печень, поэтому она на 1 -1,5 см ниже левой. </a:t>
            </a:r>
            <a:r>
              <a:rPr lang="ru-RU" sz="2400" dirty="0" smtClean="0"/>
              <a:t>По______</a:t>
            </a:r>
            <a:r>
              <a:rPr lang="ru-RU" sz="2400" dirty="0"/>
              <a:t> почка напоминает боб. Величина </a:t>
            </a:r>
            <a:r>
              <a:rPr lang="ru-RU" sz="2400" dirty="0" smtClean="0"/>
              <a:t>– </a:t>
            </a:r>
            <a:r>
              <a:rPr lang="ru-RU" sz="2400" dirty="0"/>
              <a:t>с кулак человека. </a:t>
            </a:r>
            <a:r>
              <a:rPr lang="ru-RU" sz="2400" u="sng" dirty="0"/>
              <a:t>             </a:t>
            </a:r>
            <a:r>
              <a:rPr lang="ru-RU" sz="2400" dirty="0"/>
              <a:t>– 150-200 г, длина – 10-12 см, </a:t>
            </a:r>
            <a:r>
              <a:rPr lang="ru-RU" sz="2400" u="sng" dirty="0"/>
              <a:t>                    </a:t>
            </a:r>
            <a:r>
              <a:rPr lang="ru-RU" sz="2400" dirty="0"/>
              <a:t>– 5-6 см. Примерно каждые 7 </a:t>
            </a:r>
            <a:r>
              <a:rPr lang="ru-RU" sz="2400" dirty="0" smtClean="0"/>
              <a:t>сек. </a:t>
            </a:r>
            <a:r>
              <a:rPr lang="ru-RU" sz="2400" dirty="0"/>
              <a:t>из почек выходит очередная порция мочи, которая попадает в  ________________.                         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0900" y="4837460"/>
            <a:ext cx="38989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11487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39800" y="876300"/>
            <a:ext cx="8077200" cy="3849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spcBef>
                <a:spcPts val="450"/>
              </a:spcBef>
            </a:pPr>
            <a:r>
              <a:rPr lang="ru-RU" sz="6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</a:t>
            </a:r>
            <a:r>
              <a:rPr lang="ru-RU" sz="6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РЕФЛЕКСИЯ</a:t>
            </a:r>
            <a:r>
              <a:rPr lang="ru-RU" sz="6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lvl="0" indent="450215" algn="ctr">
              <a:spcBef>
                <a:spcPts val="450"/>
              </a:spcBef>
            </a:pPr>
            <a:r>
              <a:rPr lang="ru-RU" sz="6000" b="1" dirty="0">
                <a:solidFill>
                  <a:prstClr val="white"/>
                </a:solidFill>
              </a:rPr>
              <a:t>                </a:t>
            </a:r>
            <a:r>
              <a:rPr lang="ru-RU" sz="6000" b="1" dirty="0" smtClean="0">
                <a:solidFill>
                  <a:prstClr val="white"/>
                </a:solidFill>
              </a:rPr>
              <a:t>        «Паутинка»</a:t>
            </a:r>
            <a:endParaRPr lang="ru-RU" sz="6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5035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557" y="2027026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СПАСИБО</a:t>
            </a:r>
            <a:br>
              <a:rPr lang="ru-RU" sz="8000" dirty="0" smtClean="0"/>
            </a:br>
            <a:r>
              <a:rPr lang="ru-RU" sz="8000" dirty="0" smtClean="0"/>
              <a:t>ЗА ВНИМАНИЕ!</a:t>
            </a:r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2425155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325" y="225363"/>
            <a:ext cx="9897979" cy="642943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900" dirty="0"/>
          </a:p>
          <a:p>
            <a:endParaRPr lang="ru-RU" sz="1900" dirty="0"/>
          </a:p>
          <a:p>
            <a:endParaRPr lang="ru-RU" sz="19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3701" y="1630052"/>
            <a:ext cx="6972300" cy="431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5638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2500" y="1866900"/>
            <a:ext cx="8991600" cy="24365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indent="540385" algn="just">
              <a:spcBef>
                <a:spcPts val="450"/>
              </a:spcBef>
              <a:spcAft>
                <a:spcPts val="0"/>
              </a:spcAft>
            </a:pPr>
            <a:r>
              <a:rPr lang="ru-RU" sz="4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ПРОВЕРКА Д/З </a:t>
            </a:r>
          </a:p>
          <a:p>
            <a:pPr indent="540385" algn="just">
              <a:spcBef>
                <a:spcPts val="450"/>
              </a:spcBef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ИГРА </a:t>
            </a:r>
          </a:p>
          <a:p>
            <a:pPr indent="540385" algn="just">
              <a:spcBef>
                <a:spcPts val="450"/>
              </a:spcBef>
              <a:spcAft>
                <a:spcPts val="0"/>
              </a:spcAft>
            </a:pPr>
            <a:r>
              <a:rPr lang="ru-RU" sz="4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«ЦВЕТИК-СЕМИЦВЕТИК»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3807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150" y="1302606"/>
            <a:ext cx="102044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dirty="0" smtClean="0"/>
              <a:t>Мы смолоду </a:t>
            </a:r>
            <a:r>
              <a:rPr lang="ru-RU" sz="4800" dirty="0"/>
              <a:t>должны  учесть,</a:t>
            </a:r>
          </a:p>
          <a:p>
            <a:pPr>
              <a:lnSpc>
                <a:spcPct val="150000"/>
              </a:lnSpc>
            </a:pPr>
            <a:r>
              <a:rPr lang="ru-RU" sz="4800" dirty="0" smtClean="0"/>
              <a:t>Что </a:t>
            </a:r>
            <a:r>
              <a:rPr lang="ru-RU" sz="4800" dirty="0"/>
              <a:t>нам всего дороже.</a:t>
            </a:r>
          </a:p>
          <a:p>
            <a:pPr>
              <a:lnSpc>
                <a:spcPct val="150000"/>
              </a:lnSpc>
            </a:pPr>
            <a:r>
              <a:rPr lang="ru-RU" sz="4800" dirty="0" smtClean="0"/>
              <a:t>Беречь </a:t>
            </a:r>
            <a:r>
              <a:rPr lang="ru-RU" sz="4800" dirty="0"/>
              <a:t>должны не только честь,</a:t>
            </a:r>
          </a:p>
          <a:p>
            <a:pPr>
              <a:lnSpc>
                <a:spcPct val="150000"/>
              </a:lnSpc>
            </a:pPr>
            <a:r>
              <a:rPr lang="ru-RU" sz="4800" dirty="0" smtClean="0"/>
              <a:t>Но </a:t>
            </a:r>
            <a:r>
              <a:rPr lang="ru-RU" sz="4800" dirty="0"/>
              <a:t>наши почки </a:t>
            </a:r>
            <a:r>
              <a:rPr lang="ru-RU" sz="4800" dirty="0" smtClean="0"/>
              <a:t>тоже.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4251976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2300" y="1118444"/>
            <a:ext cx="92329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4000" dirty="0" smtClean="0"/>
              <a:t>Цели урока:</a:t>
            </a:r>
          </a:p>
          <a:p>
            <a:r>
              <a:rPr lang="ru-RU" sz="4000" dirty="0" smtClean="0"/>
              <a:t>9.1.5.3</a:t>
            </a:r>
            <a:r>
              <a:rPr lang="kk-KZ" sz="4000" dirty="0" smtClean="0"/>
              <a:t> </a:t>
            </a:r>
            <a:r>
              <a:rPr lang="kk-KZ" sz="4000" dirty="0"/>
              <a:t>-</a:t>
            </a:r>
            <a:r>
              <a:rPr lang="ru-RU" sz="4000" dirty="0"/>
              <a:t> описывать факторы, влияющие на работу почек</a:t>
            </a:r>
          </a:p>
          <a:p>
            <a:r>
              <a:rPr lang="ru-RU" sz="4000" dirty="0"/>
              <a:t>9.1.5.4</a:t>
            </a:r>
            <a:r>
              <a:rPr lang="kk-KZ" sz="4000" dirty="0"/>
              <a:t> </a:t>
            </a:r>
            <a:r>
              <a:rPr lang="kk-KZ" sz="4000" dirty="0" smtClean="0"/>
              <a:t>–</a:t>
            </a:r>
            <a:r>
              <a:rPr lang="ru-RU" sz="4000" dirty="0" smtClean="0"/>
              <a:t> сформировывать сведения о мерах </a:t>
            </a:r>
            <a:r>
              <a:rPr lang="ru-RU" sz="4000" dirty="0"/>
              <a:t>профилактики болезней почек и мочевыделительной системы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8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300" y="385445"/>
            <a:ext cx="100076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300" b="1" dirty="0"/>
              <a:t>Укажите факторы, нарушающие работу почки:</a:t>
            </a:r>
            <a:endParaRPr lang="ru-RU" sz="3300" dirty="0"/>
          </a:p>
          <a:p>
            <a:pPr lvl="0"/>
            <a:r>
              <a:rPr lang="ru-RU" sz="3300" dirty="0" smtClean="0"/>
              <a:t>1.Простудные </a:t>
            </a:r>
            <a:r>
              <a:rPr lang="ru-RU" sz="3300" dirty="0"/>
              <a:t>заболевания, высокая температура.</a:t>
            </a:r>
          </a:p>
          <a:p>
            <a:pPr lvl="0"/>
            <a:r>
              <a:rPr lang="ru-RU" sz="3300" dirty="0" smtClean="0"/>
              <a:t>2.Алкоголь </a:t>
            </a:r>
            <a:r>
              <a:rPr lang="ru-RU" sz="3300" dirty="0"/>
              <a:t>(пиво) и курение.</a:t>
            </a:r>
          </a:p>
          <a:p>
            <a:pPr lvl="0"/>
            <a:r>
              <a:rPr lang="ru-RU" sz="3300" dirty="0" smtClean="0"/>
              <a:t>3. Спорт: физические нагрузки.</a:t>
            </a:r>
            <a:endParaRPr lang="ru-RU" sz="3300" dirty="0"/>
          </a:p>
          <a:p>
            <a:pPr lvl="0"/>
            <a:r>
              <a:rPr lang="ru-RU" sz="3300" dirty="0" smtClean="0"/>
              <a:t>4.Частое </a:t>
            </a:r>
            <a:r>
              <a:rPr lang="ru-RU" sz="3300" dirty="0"/>
              <a:t>употребление антибиотиков.</a:t>
            </a:r>
          </a:p>
          <a:p>
            <a:pPr lvl="0"/>
            <a:r>
              <a:rPr lang="ru-RU" sz="3300" dirty="0" smtClean="0"/>
              <a:t>5.Хронические </a:t>
            </a:r>
            <a:r>
              <a:rPr lang="ru-RU" sz="3300" dirty="0"/>
              <a:t>болезни (кариес, хронический тонзиллит, ангина и др.).</a:t>
            </a:r>
          </a:p>
          <a:p>
            <a:pPr lvl="0"/>
            <a:r>
              <a:rPr lang="ru-RU" sz="3300" dirty="0" smtClean="0"/>
              <a:t>6.Пониженный </a:t>
            </a:r>
            <a:r>
              <a:rPr lang="ru-RU" sz="3300" dirty="0"/>
              <a:t>иммунитет.</a:t>
            </a:r>
          </a:p>
          <a:p>
            <a:pPr lvl="0"/>
            <a:r>
              <a:rPr lang="ru-RU" sz="3300" dirty="0" smtClean="0"/>
              <a:t>7.Искусственные </a:t>
            </a:r>
            <a:r>
              <a:rPr lang="ru-RU" sz="3300" dirty="0"/>
              <a:t>прививки.</a:t>
            </a:r>
          </a:p>
          <a:p>
            <a:pPr lvl="0"/>
            <a:r>
              <a:rPr lang="ru-RU" sz="3300" dirty="0" smtClean="0"/>
              <a:t>8.Употребление </a:t>
            </a:r>
            <a:r>
              <a:rPr lang="ru-RU" sz="3300" dirty="0"/>
              <a:t>соленой пищи</a:t>
            </a:r>
            <a:r>
              <a:rPr lang="ru-RU" sz="3300" dirty="0" smtClean="0"/>
              <a:t>.</a:t>
            </a:r>
          </a:p>
          <a:p>
            <a:pPr lvl="0"/>
            <a:r>
              <a:rPr lang="ru-RU" sz="3300" dirty="0" smtClean="0"/>
              <a:t>9. Достаточное употребление воды.</a:t>
            </a: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xmlns="" val="3400150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" y="159864"/>
            <a:ext cx="94869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spcAft>
                <a:spcPts val="0"/>
              </a:spcAft>
            </a:pPr>
            <a:r>
              <a:rPr lang="ru-RU" sz="2400" dirty="0"/>
              <a:t>Пиелонефрит – это </a:t>
            </a:r>
            <a:r>
              <a:rPr lang="ru-RU" sz="2400" b="1" dirty="0"/>
              <a:t>заболевание почек воспалительного характера, главной причиной которого является инфекция (попадание, рост микроорганизмов в мочевыделительной системе)</a:t>
            </a:r>
            <a:r>
              <a:rPr lang="ru-RU" sz="2400" dirty="0"/>
              <a:t>. В большинстве случаев развитие воспаления вызывают бактерии </a:t>
            </a:r>
            <a:r>
              <a:rPr lang="ru-RU" sz="2400" dirty="0" smtClean="0"/>
              <a:t>(</a:t>
            </a:r>
            <a:r>
              <a:rPr lang="ru-RU" sz="2400" dirty="0"/>
              <a:t>кишечная палочка).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8178800" cy="381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8559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5175" y="313473"/>
            <a:ext cx="9394826" cy="4095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Bef>
                <a:spcPts val="450"/>
              </a:spcBef>
              <a:spcAft>
                <a:spcPts val="0"/>
              </a:spcAft>
            </a:pPr>
            <a:r>
              <a:rPr lang="ru-RU" sz="3200" dirty="0"/>
              <a:t>Цистит – воспаление, преимущественно затрагивающее слизистую оболочку мочевого пузыря, редко – подслизистый и мышечный слой. Обычно заболевание вызывается микроорганизмами (бактериальный цистит), но может развиваться без участия патогенной микрофлоры (аллергический, токсический</a:t>
            </a:r>
            <a:r>
              <a:rPr lang="ru-RU" sz="3200" dirty="0" smtClean="0"/>
              <a:t>).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spcBef>
                <a:spcPts val="450"/>
              </a:spcBef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AutoShape 2" descr="F:\%D1%86%D0%B8%D1%81%D1%82%D0%B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F:\%D1%86%D0%B8%D1%81%D1%82%D0%B8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F:\%D1%86%D0%B8%D1%81%D1%82%D0%B8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500" y="3812565"/>
            <a:ext cx="5867400" cy="2677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19713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900" y="3282434"/>
            <a:ext cx="100965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Мочекаменная </a:t>
            </a:r>
            <a:r>
              <a:rPr lang="ru-RU" sz="2000" dirty="0"/>
              <a:t>болезнь – это заболевание, проявляющееся образованием и наличием камней в почках и других отделах мочевыделительной системы (мочеточники, мочевой пузырь, реже мочеиспускательный канал). Камни могут быть единичными, иногда образуется несколько и даже множество камней – они состоят из различных по химическому составу нерастворимых солей (фосфатов, </a:t>
            </a:r>
            <a:r>
              <a:rPr lang="ru-RU" sz="2000" dirty="0" err="1"/>
              <a:t>уратов</a:t>
            </a:r>
            <a:r>
              <a:rPr lang="ru-RU" sz="2000" dirty="0"/>
              <a:t>, оксалатов), но в 70 % случаев имеют смешанную химическую структуру. Величина камней может быть разной: от 1 мм до более 10 см в диаметре. У одних пациентов камни долго не увеличиваются в размерах, у других – за полгода могут заполнить, например, всю почечную лоханку. Нередко камни образуются повторно, тогда возникает рецидив </a:t>
            </a:r>
            <a:r>
              <a:rPr lang="ru-RU" sz="2000" dirty="0" smtClean="0"/>
              <a:t>болезни</a:t>
            </a:r>
            <a:r>
              <a:rPr lang="ru-RU" sz="2000" dirty="0">
                <a:latin typeface="Times New Roman" panose="02020603050405020304" pitchFamily="18" charset="0"/>
              </a:rPr>
              <a:t>.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5400" y="499218"/>
            <a:ext cx="5702300" cy="2706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06915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545</TotalTime>
  <Words>332</Words>
  <Application>Microsoft Office PowerPoint</Application>
  <PresentationFormat>Произвольный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Грань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X_DIM</cp:lastModifiedBy>
  <cp:revision>35</cp:revision>
  <dcterms:created xsi:type="dcterms:W3CDTF">2016-12-26T12:09:48Z</dcterms:created>
  <dcterms:modified xsi:type="dcterms:W3CDTF">2023-10-26T08:58:04Z</dcterms:modified>
</cp:coreProperties>
</file>